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Average" panose="020B0604020202020204" charset="0"/>
      <p:regular r:id="rId39"/>
    </p:embeddedFont>
    <p:embeddedFont>
      <p:font typeface="Oswald" panose="00000500000000000000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38231217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38231217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38231217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38231217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4888335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4888335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38231217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38231217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38231217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38231217d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38231217d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38231217d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38231217d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38231217d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38231217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38231217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38231217d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38231217d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48883357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48883357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48883357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48883357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38231217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38231217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48883357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488833570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48883357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48883357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48883357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48883357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48883357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48883357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48883357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48883357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48883357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48883357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48883357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48883357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48883357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48883357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48883357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48883357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https://github.com/AlessandroZ/LaZagne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48883357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48883357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38231217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38231217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48883357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48883357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48883357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48883357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48883357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48883357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48883357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48883357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48883357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48883357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https://notmining.es/index.html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48883357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48883357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488833570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488833570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4888335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4888335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38231217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38231217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38231217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38231217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38231217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38231217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38231217d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38231217d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38231217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38231217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sMn6idoacgwT8NVlKoXgdW9QI1Gdb-GU/view?usp=shar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IKPxPI1xZ0-2qKQyG4JuJDvDeP_tU0h9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EHl2lAuWC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aomihome.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amdoc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puZ9lBOCfRAk__Y2n-_9jlpSnmTRZzhK/view?usp=shar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IRIhSXY3m74KbrSC-sZyXr21e4atCMd/view?usp=shari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Preventiva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Internet - Parte 1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¡Defiéndete ante las nuevas amenazas!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SPEARPHISHING ATTACHMENT (demo)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Demo:</a:t>
            </a:r>
            <a:r>
              <a:rPr lang="es"/>
              <a:t> documento ofimático con macro maliciosa que infecta el equipo.</a:t>
            </a:r>
            <a:endParaRPr/>
          </a:p>
        </p:txBody>
      </p:sp>
      <p:pic>
        <p:nvPicPr>
          <p:cNvPr id="132" name="Google Shape;132;p22" title="demo-spearphishing-attachment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700" y="1801275"/>
            <a:ext cx="4150600" cy="31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EVITARLO?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361625" y="1381075"/>
            <a:ext cx="8520600" cy="30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Validar el remitente del correo/mensaje/etc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¿es un remitente válido? ¿es el canal de comunicación habitual o esperado?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Verificar el motivo/contenido del mensaje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lang="es">
                <a:solidFill>
                  <a:srgbClr val="FF0000"/>
                </a:solidFill>
              </a:rPr>
              <a:t>¿tiene sentido que esa persona o empresa nos envíe la información que envía?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Comprobar el adjunto del mensaje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0000"/>
                </a:solidFill>
              </a:rPr>
              <a:t>¿qué tipo de archivo es? ¿puede ser potencialmente malicioso?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SMISHING (SMS PHISHING)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SMISHING es un tipo de phishing que se produce a través el servicio de SMS.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Habitualmente se recibe un mensaje de texto de una empresa o entidad conocida que solicita algún tipo de información, seguido de un enlace.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t="11839" b="9438"/>
          <a:stretch/>
        </p:blipFill>
        <p:spPr>
          <a:xfrm>
            <a:off x="1878775" y="1215750"/>
            <a:ext cx="545606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SMISHING (demo)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Demo:</a:t>
            </a:r>
            <a:r>
              <a:rPr lang="es"/>
              <a:t> smishing suplantando a entidad bancaria y a contacto de familiar cercano.</a:t>
            </a:r>
            <a:endParaRPr/>
          </a:p>
        </p:txBody>
      </p:sp>
      <p:pic>
        <p:nvPicPr>
          <p:cNvPr id="152" name="Google Shape;152;p25" title="demo-smishing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913" y="1770950"/>
            <a:ext cx="4088176" cy="30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EVITARLO?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361625" y="1381075"/>
            <a:ext cx="8520600" cy="30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067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908"/>
              <a:t>Validar el remitente del mensaje</a:t>
            </a:r>
            <a:endParaRPr sz="190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8">
                <a:solidFill>
                  <a:srgbClr val="FF0000"/>
                </a:solidFill>
              </a:rPr>
              <a:t>¿es un remitente válido? ¿es el canal de comunicación habitual o esperado?</a:t>
            </a:r>
            <a:endParaRPr sz="1908">
              <a:solidFill>
                <a:srgbClr val="FF0000"/>
              </a:solidFill>
            </a:endParaRPr>
          </a:p>
          <a:p>
            <a:pPr marL="457200" lvl="0" indent="-34067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908"/>
              <a:t>Verificar el motivo/contenido del mensaje</a:t>
            </a:r>
            <a:endParaRPr sz="19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8"/>
              <a:t>	</a:t>
            </a:r>
            <a:r>
              <a:rPr lang="es" sz="1908">
                <a:solidFill>
                  <a:srgbClr val="FF0000"/>
                </a:solidFill>
              </a:rPr>
              <a:t>¿tiene sentido que esa persona o empresa nos envíe la información que envía?</a:t>
            </a:r>
            <a:endParaRPr sz="1908"/>
          </a:p>
          <a:p>
            <a:pPr marL="457200" lvl="0" indent="-34067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908"/>
              <a:t>Comprobar qué se está pidiendo</a:t>
            </a:r>
            <a:endParaRPr sz="190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8">
                <a:solidFill>
                  <a:srgbClr val="FF0000"/>
                </a:solidFill>
              </a:rPr>
              <a:t>¿nos pide que cambiemos una contraseña? ¿que iniciemos sesión en algun lado?</a:t>
            </a:r>
            <a:endParaRPr sz="1908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8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VISHING (VOICE PHISHING)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7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Y, el vishing, se trata de un tipo engaño que se realiza a través de una </a:t>
            </a:r>
            <a:r>
              <a:rPr lang="es">
                <a:solidFill>
                  <a:srgbClr val="FF0000"/>
                </a:solidFill>
              </a:rPr>
              <a:t>llamada telefónica</a:t>
            </a:r>
            <a:r>
              <a:rPr lang="es"/>
              <a:t>. Se suplanta la identidad de una empresa o persona para: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Conseguir Información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Obtener Acceso a un equipo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Forzar a realizar una acción no-intencionada 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900" y="1152475"/>
            <a:ext cx="3064401" cy="306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VISHING (demo)</a:t>
            </a:r>
            <a:endParaRPr/>
          </a:p>
        </p:txBody>
      </p:sp>
      <p:pic>
        <p:nvPicPr>
          <p:cNvPr id="171" name="Google Shape;171;p28" descr="Kevin Roose from Future Technology decided to see how easy it was for Social Engineering Hackers to gain access to his personal information - the results were frightening.&#10;&#10;Using vishing (Voice elicitation of data), the Social Engineers called his cellular provider support desk, and with a pretty basic toolset, was able to gain access to his complete mobile account - locking him out in the process.&#10;&#10;If you like this article, please like this post and our FB page.&#10;If you would like to discuss how LogicPlus can help you with your Business Continuity, click on this link and send us your details - bit.ly/contactLP&#10;&#10;www.logicplus.com.au" title="Hack Attack - Vish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588" y="1176750"/>
            <a:ext cx="4954825" cy="37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EVITARLO?</a:t>
            </a: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361625" y="1381075"/>
            <a:ext cx="8520600" cy="30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Confirmar la identidad del locutor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¿estás seguro que es quién dice ser? en caso afirmativo, ¿tiene sentido que esa persona te llame por teléfono?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Desconfía por naturaleza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	</a:t>
            </a:r>
            <a:r>
              <a:rPr lang="es">
                <a:solidFill>
                  <a:srgbClr val="FF0000"/>
                </a:solidFill>
              </a:rPr>
              <a:t>¿qué información te está pidiendo? ¿Puedes validarlo con otra persona?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475" y="3843300"/>
            <a:ext cx="1032826" cy="103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SCAM (estafas)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7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scam, se le conoce como “una estafa digital”, pues la estafa se produce a través de Internet e utilizando los recursos disponibles en Internet.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Objetivos que buscan los scammers: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Robar datos bancarios (tarjetas de crédito, etc)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Robar información personal (dni y otros docs)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Comprometer sistemas (ordenadores y móviles)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Robar accesos a correos y otras cuentas.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300" y="1357400"/>
            <a:ext cx="3156903" cy="213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SCAM (demo)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1254150" y="1141450"/>
            <a:ext cx="663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Practical Case: posible scam en </a:t>
            </a:r>
            <a:r>
              <a:rPr lang="es" u="sng">
                <a:solidFill>
                  <a:schemeClr val="hlink"/>
                </a:solidFill>
                <a:hlinkClick r:id="rId3"/>
              </a:rPr>
              <a:t>www.xiaomihome.es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600" y="1672150"/>
            <a:ext cx="4750799" cy="32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~$ whoami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256600" y="1174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2100"/>
              <a:t>Raúl Caro Teixidó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2100"/>
              <a:t>Analista Red Team en BlackArrow (Tarlogic)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2100"/>
              <a:t>OSCP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2100"/>
              <a:t>Staff de Bitup Alicante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2100"/>
              <a:t>Creador de Mística 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2100"/>
              <a:t>Ponente en BlackHat USA 2020</a:t>
            </a:r>
            <a:endParaRPr sz="2100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r="35119"/>
          <a:stretch/>
        </p:blipFill>
        <p:spPr>
          <a:xfrm>
            <a:off x="6223100" y="714800"/>
            <a:ext cx="24719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75" y="40264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973050" y="4080023"/>
            <a:ext cx="1093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00"/>
              <a:t>@secu_x11</a:t>
            </a:r>
            <a:endParaRPr sz="16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382" y="40116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984245" y="4065148"/>
            <a:ext cx="1093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00"/>
              <a:t>@secu77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CONSEJOS PARA NO PICAR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1"/>
          </p:nvPr>
        </p:nvSpPr>
        <p:spPr>
          <a:xfrm>
            <a:off x="361625" y="1381075"/>
            <a:ext cx="8520600" cy="30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Confirmar la identidad del sitio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¿es un sitio oficial? ¿el dominio es el correcto?</a:t>
            </a:r>
            <a:endParaRPr>
              <a:solidFill>
                <a:srgbClr val="FF0000"/>
              </a:solidFill>
            </a:endParaRP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Desconfía por naturaleza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lang="es">
                <a:solidFill>
                  <a:srgbClr val="FF0000"/>
                </a:solidFill>
              </a:rPr>
              <a:t>los chollos no existen, o rara vez existen -&gt; Desconfía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Servicios como </a:t>
            </a:r>
            <a:r>
              <a:rPr lang="es" u="sng">
                <a:solidFill>
                  <a:schemeClr val="hlink"/>
                </a:solidFill>
                <a:hlinkClick r:id="rId3"/>
              </a:rPr>
              <a:t>ScamDoc</a:t>
            </a:r>
            <a:r>
              <a:rPr lang="es"/>
              <a:t> pueden ser de ayuda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Verifica con un vendedor oficial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lang="es">
                <a:solidFill>
                  <a:srgbClr val="FF0000"/>
                </a:solidFill>
              </a:rPr>
              <a:t>Si tienes la posibilidad, contacta antes con un vendedor oficial y asegurate!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475" y="3843300"/>
            <a:ext cx="1032826" cy="103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¿Preguntas?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Malware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149" y="2389175"/>
            <a:ext cx="2031975" cy="21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625" y="2784150"/>
            <a:ext cx="1920474" cy="192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6325" y="510750"/>
            <a:ext cx="1467075" cy="14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3151" y="400575"/>
            <a:ext cx="1855816" cy="14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el </a:t>
            </a:r>
            <a:r>
              <a:rPr lang="es">
                <a:solidFill>
                  <a:srgbClr val="FF0000"/>
                </a:solidFill>
              </a:rPr>
              <a:t>MALWARE</a:t>
            </a:r>
            <a:r>
              <a:rPr lang="es"/>
              <a:t>?</a:t>
            </a:r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Malware, o más comúnmente conocido como “virus”, es un programa que se utiliza con fines maliciosos para comprometer un sistema o información ajena.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En multitud de ocasiones el software no se desarrolló con ese fin sino que, al final, son las personas las que le dan ese uso malicioso.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Debido a esto, es imprescindible: 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Conocer los </a:t>
            </a:r>
            <a:r>
              <a:rPr lang="es" u="sng">
                <a:solidFill>
                  <a:srgbClr val="FF0000"/>
                </a:solidFill>
              </a:rPr>
              <a:t>tipos</a:t>
            </a:r>
            <a:r>
              <a:rPr lang="es"/>
              <a:t> de malware que existen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Qué </a:t>
            </a:r>
            <a:r>
              <a:rPr lang="es" u="sng">
                <a:solidFill>
                  <a:srgbClr val="FF0000"/>
                </a:solidFill>
              </a:rPr>
              <a:t>medios</a:t>
            </a:r>
            <a:r>
              <a:rPr lang="es"/>
              <a:t> utilizan para infectar equipos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Cúal es el </a:t>
            </a:r>
            <a:r>
              <a:rPr lang="es" u="sng">
                <a:solidFill>
                  <a:srgbClr val="FF0000"/>
                </a:solidFill>
              </a:rPr>
              <a:t>objetivo</a:t>
            </a:r>
            <a:r>
              <a:rPr lang="es"/>
              <a:t> de cada uno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325" y="2818700"/>
            <a:ext cx="2078675" cy="20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</a:t>
            </a:r>
            <a:r>
              <a:rPr lang="es">
                <a:solidFill>
                  <a:srgbClr val="FF0000"/>
                </a:solidFill>
              </a:rPr>
              <a:t>MALWARE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u="sng"/>
              <a:t>Troyanos:</a:t>
            </a:r>
            <a:r>
              <a:rPr lang="es"/>
              <a:t> habilidad de camuflarse y parece inofensivos.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u="sng"/>
              <a:t>Gusanos:</a:t>
            </a:r>
            <a:r>
              <a:rPr lang="es"/>
              <a:t> capacidad de propagarse e infectar a otros sistemas.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u="sng"/>
              <a:t>Keyloggers:</a:t>
            </a:r>
            <a:r>
              <a:rPr lang="es"/>
              <a:t> monitorización de todo lo que escribes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u="sng"/>
              <a:t>Stealers:</a:t>
            </a:r>
            <a:r>
              <a:rPr lang="es"/>
              <a:t> especialistas en robar tus contraseñas y archivos.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u="sng"/>
              <a:t>Adware:</a:t>
            </a:r>
            <a:r>
              <a:rPr lang="es" b="1"/>
              <a:t> </a:t>
            </a:r>
            <a:r>
              <a:rPr lang="es"/>
              <a:t>expertos en bombardearte a publicidad y anuncios.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u="sng"/>
              <a:t>Minners:</a:t>
            </a:r>
            <a:r>
              <a:rPr lang="es"/>
              <a:t> maestros en hacer dinero con los recursos de tu sistema.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700" y="3493525"/>
            <a:ext cx="3269126" cy="13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TROJAN</a:t>
            </a:r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troyano se trata de un tipo de malware que se </a:t>
            </a:r>
            <a:r>
              <a:rPr lang="es">
                <a:solidFill>
                  <a:srgbClr val="FF0000"/>
                </a:solidFill>
              </a:rPr>
              <a:t>camufla</a:t>
            </a:r>
            <a:r>
              <a:rPr lang="es"/>
              <a:t> para evitar ser detectado y conseguir infectar al equipo. En ocasiones, este malware, no contiene acciones maliciosas, sino que te utiliza como "</a:t>
            </a:r>
            <a:r>
              <a:rPr lang="es">
                <a:solidFill>
                  <a:srgbClr val="FF0000"/>
                </a:solidFill>
              </a:rPr>
              <a:t>transportador</a:t>
            </a:r>
            <a:r>
              <a:rPr lang="es"/>
              <a:t>" para ejecutar el verdadero programa malicioso (dropper).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¿Dónde podemos encontrar troyanos?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Documentos ofimáticos maliciosos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Cracks, keygens o cualquier software de pago troyanizado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Ejecutables, aplicaciones y/o scripts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Otros archivos que se pueden "mal-utilizar"</a:t>
            </a:r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275" y="2310800"/>
            <a:ext cx="1969225" cy="25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EVITARLO?</a:t>
            </a:r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No te descargues software de páginas como Softonic o sitios desconocidos.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Respecto a documentos/archivos descargados: </a:t>
            </a:r>
            <a:r>
              <a:rPr lang="es">
                <a:solidFill>
                  <a:srgbClr val="FF0000"/>
                </a:solidFill>
              </a:rPr>
              <a:t>piénsalo dos veces</a:t>
            </a:r>
            <a:r>
              <a:rPr lang="es"/>
              <a:t> antes de abrir o ejecutar cualquier cosa en tu equipo.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Un buen antivirus </a:t>
            </a:r>
            <a:r>
              <a:rPr lang="es" u="sng"/>
              <a:t>siempre ayuda</a:t>
            </a:r>
            <a:r>
              <a:rPr lang="es"/>
              <a:t>, pero </a:t>
            </a:r>
            <a:r>
              <a:rPr lang="es">
                <a:solidFill>
                  <a:srgbClr val="FF0000"/>
                </a:solidFill>
              </a:rPr>
              <a:t>NO ES SUFICIENTE</a:t>
            </a:r>
            <a:r>
              <a:rPr lang="es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Si alguna vez dudas, nunca está de más subir el archivo a </a:t>
            </a:r>
            <a:r>
              <a:rPr lang="es">
                <a:solidFill>
                  <a:srgbClr val="FF0000"/>
                </a:solidFill>
              </a:rPr>
              <a:t>VirusTotal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2095950" y="3304125"/>
            <a:ext cx="453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No obstante, recuerda siempre: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1401875" y="3765825"/>
            <a:ext cx="5684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1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“Si algo es gratis, es que tú eres el producto”</a:t>
            </a:r>
            <a:endParaRPr sz="17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STEALER</a:t>
            </a:r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Stealer es un tipo de malware cuyo objetivo es encontrar </a:t>
            </a:r>
            <a:r>
              <a:rPr lang="es">
                <a:solidFill>
                  <a:srgbClr val="FF0000"/>
                </a:solidFill>
              </a:rPr>
              <a:t>credenciales o información privada</a:t>
            </a:r>
            <a:r>
              <a:rPr lang="es"/>
              <a:t> y en un equipo comprometido y enviarlas al atacante.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Información comprometida: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Contraseñas guardadas en los Navegadores (Chrome, Firefox, Edge, etc)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Contraseñas en archivos del sistema (en notas, archivos excel, etc)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Documentos privados o sensibles (imágenes, correos, etc)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STEALER (demo)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Demo: </a:t>
            </a:r>
            <a:r>
              <a:rPr lang="es"/>
              <a:t>stealer que roba las credenciales de Chrome, archivos del sistema y Wi-Fi.</a:t>
            </a:r>
            <a:endParaRPr/>
          </a:p>
        </p:txBody>
      </p:sp>
      <p:pic>
        <p:nvPicPr>
          <p:cNvPr id="255" name="Google Shape;255;p40" title="demo-stealer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199" y="1759953"/>
            <a:ext cx="6187602" cy="302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EVITARLO?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Respecto a los USB: antes de conectar un USB a tu equipo, </a:t>
            </a:r>
            <a:r>
              <a:rPr lang="es">
                <a:solidFill>
                  <a:srgbClr val="FF0000"/>
                </a:solidFill>
              </a:rPr>
              <a:t>asegúrate que es un dispositivo confiable.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Respecto a documentos/archivos descargados: </a:t>
            </a:r>
            <a:r>
              <a:rPr lang="es">
                <a:solidFill>
                  <a:srgbClr val="FF0000"/>
                </a:solidFill>
              </a:rPr>
              <a:t>piénsalo dos veces</a:t>
            </a:r>
            <a:r>
              <a:rPr lang="es"/>
              <a:t> antes de abrir o ejecutar cualquier cosa en tu equipo.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Guarda tus contraseñas en un </a:t>
            </a:r>
            <a:r>
              <a:rPr lang="es">
                <a:solidFill>
                  <a:srgbClr val="FF0000"/>
                </a:solidFill>
              </a:rPr>
              <a:t>gestor de contraseñas</a:t>
            </a:r>
            <a:r>
              <a:rPr lang="es"/>
              <a:t> como </a:t>
            </a:r>
            <a:r>
              <a:rPr lang="es" u="sng">
                <a:solidFill>
                  <a:srgbClr val="CACACA"/>
                </a:solidFill>
              </a:rPr>
              <a:t>Keepass</a:t>
            </a:r>
            <a:r>
              <a:rPr lang="es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No guardes las contraseñas en tu navegador (Chrome, Firefox, etc) ni tampoco en archivos de texto (</a:t>
            </a:r>
            <a:r>
              <a:rPr lang="es">
                <a:solidFill>
                  <a:srgbClr val="FF0000"/>
                </a:solidFill>
              </a:rPr>
              <a:t>sin cifrar</a:t>
            </a:r>
            <a:r>
              <a:rPr lang="es"/>
              <a:t>) o similar.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>
                <a:solidFill>
                  <a:srgbClr val="FF0000"/>
                </a:solidFill>
              </a:rPr>
              <a:t>Protege la información sensible</a:t>
            </a:r>
            <a:r>
              <a:rPr lang="es"/>
              <a:t> de tu equipo y ten siempre copias de seguridad.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1629"/>
              <a:t>Este curso se ha preparado para dar a conocer las amenazas que existen hoy en día en Internet, cómo detectarlas, y cómo evitar que nos afecten.</a:t>
            </a:r>
            <a:endParaRPr sz="1629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629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s" sz="1629"/>
              <a:t>La seguridad informática no es cosa: ni de edad, ni de profesiones ni nada parecido.</a:t>
            </a:r>
            <a:endParaRPr sz="1629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629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s" sz="1629" u="sng"/>
              <a:t>TODOS</a:t>
            </a:r>
            <a:r>
              <a:rPr lang="es" sz="1629"/>
              <a:t> estamos implicados, una vez que coges un móvil, que creas un perfil en una red social, que consigues un trabajo, te conviertes en una posible víctima del cibercrimen.</a:t>
            </a:r>
            <a:endParaRPr sz="1629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629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s" sz="1629"/>
              <a:t>Y es por ello que es muy importante conocer las amenazas, para trabajar en una buena defensa.</a:t>
            </a:r>
            <a:endParaRPr sz="1629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Worm (gusano)</a:t>
            </a:r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gusano es un tipo de malware que está diseñado para infectar a equipos y propagarse a otros equipos infectando archivos, a través de la red u otros medios.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¿Dónde suele encontrarse?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 través de memorias USBs (LNK Agent)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Explotando vulnerabilidades de programas o servicios (Wannacry)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Infectando correos (Hermes)</a:t>
            </a: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8200" y="2964775"/>
            <a:ext cx="1604100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00" y="254088"/>
            <a:ext cx="8240626" cy="46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Worm (demo)</a:t>
            </a:r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 dirty="0"/>
              <a:t>Demo:</a:t>
            </a:r>
            <a:r>
              <a:rPr lang="es" dirty="0"/>
              <a:t> gusano que infecta LNK’s y deja una persistencia en el equipo.</a:t>
            </a:r>
            <a:endParaRPr dirty="0"/>
          </a:p>
        </p:txBody>
      </p:sp>
      <p:pic>
        <p:nvPicPr>
          <p:cNvPr id="276" name="Google Shape;276;p43" title="demo-worm-lnk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25" y="1759947"/>
            <a:ext cx="5916752" cy="30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Adware</a:t>
            </a:r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Adware es un tipo de malware enfocado a </a:t>
            </a:r>
            <a:r>
              <a:rPr lang="es">
                <a:solidFill>
                  <a:srgbClr val="FF0000"/>
                </a:solidFill>
              </a:rPr>
              <a:t>distribuir anuncios o contenido malicioso</a:t>
            </a:r>
            <a:r>
              <a:rPr lang="es"/>
              <a:t> a través de la publicidad.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El atacante genera beneficios mediante: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robo de información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Abuso de anuncios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Código de referencia</a:t>
            </a:r>
            <a:endParaRPr/>
          </a:p>
        </p:txBody>
      </p:sp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350" y="2571750"/>
            <a:ext cx="4092775" cy="19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combatirlo?</a:t>
            </a:r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combatir el Adware se pueden seguir las siguientes pautas: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Utilizar un </a:t>
            </a:r>
            <a:r>
              <a:rPr lang="es">
                <a:solidFill>
                  <a:srgbClr val="FF0000"/>
                </a:solidFill>
              </a:rPr>
              <a:t>bloqueador de publicidad</a:t>
            </a:r>
            <a:r>
              <a:rPr lang="es"/>
              <a:t> como Ublocker o Adblocker.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>
                <a:solidFill>
                  <a:srgbClr val="FF0000"/>
                </a:solidFill>
              </a:rPr>
              <a:t>No</a:t>
            </a:r>
            <a:r>
              <a:rPr lang="es"/>
              <a:t> descargar programas de sitios como </a:t>
            </a:r>
            <a:r>
              <a:rPr lang="es">
                <a:solidFill>
                  <a:srgbClr val="FF0000"/>
                </a:solidFill>
              </a:rPr>
              <a:t>Softonic</a:t>
            </a:r>
            <a:r>
              <a:rPr lang="es"/>
              <a:t> o similar.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Disponer de un </a:t>
            </a:r>
            <a:r>
              <a:rPr lang="es">
                <a:solidFill>
                  <a:srgbClr val="FF0000"/>
                </a:solidFill>
              </a:rPr>
              <a:t>antivirus</a:t>
            </a:r>
            <a:r>
              <a:rPr lang="es"/>
              <a:t> instalado en el equipo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>
                <a:solidFill>
                  <a:srgbClr val="FF0000"/>
                </a:solidFill>
              </a:rPr>
              <a:t>No </a:t>
            </a:r>
            <a:r>
              <a:rPr lang="es">
                <a:solidFill>
                  <a:srgbClr val="CACACA"/>
                </a:solidFill>
              </a:rPr>
              <a:t>instalar</a:t>
            </a:r>
            <a:r>
              <a:rPr lang="es"/>
              <a:t> programas </a:t>
            </a:r>
            <a:r>
              <a:rPr lang="es">
                <a:solidFill>
                  <a:srgbClr val="FF0000"/>
                </a:solidFill>
              </a:rPr>
              <a:t>piratas, cracks, activadores</a:t>
            </a:r>
            <a:r>
              <a:rPr lang="es"/>
              <a:t> o similar.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caso de ser infectado con Adware, utilizar la herramienta </a:t>
            </a:r>
            <a:r>
              <a:rPr lang="es">
                <a:solidFill>
                  <a:srgbClr val="FF0000"/>
                </a:solidFill>
              </a:rPr>
              <a:t>AdwCleaner</a:t>
            </a:r>
            <a:r>
              <a:rPr lang="es"/>
              <a:t>.</a:t>
            </a: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850" y="3665873"/>
            <a:ext cx="2373375" cy="11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98" y="3578237"/>
            <a:ext cx="2526426" cy="13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675" y="3539100"/>
            <a:ext cx="1404650" cy="14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Minners</a:t>
            </a:r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</a:t>
            </a:r>
            <a:r>
              <a:rPr lang="es">
                <a:solidFill>
                  <a:srgbClr val="FF0000"/>
                </a:solidFill>
              </a:rPr>
              <a:t>Minner</a:t>
            </a:r>
            <a:r>
              <a:rPr lang="es"/>
              <a:t> es un programa que está diseñado para utilizar los recursos del equipo para minar criptomonedas.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¿Por qué lo utilizan los cibercriminales? -&gt; Para </a:t>
            </a:r>
            <a:r>
              <a:rPr lang="es" u="sng">
                <a:solidFill>
                  <a:srgbClr val="FF0000"/>
                </a:solidFill>
              </a:rPr>
              <a:t>rentabilizar</a:t>
            </a:r>
            <a:r>
              <a:rPr lang="es"/>
              <a:t> el compromiso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Problemas: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ralentiza el equipo (debido al proceso de minado).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Puede llegar a causar un problema en el hardware.</a:t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575" y="3004842"/>
            <a:ext cx="1900150" cy="17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¿Preguntas?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veremos mañana?</a:t>
            </a:r>
            <a:endParaRPr/>
          </a:p>
        </p:txBody>
      </p:sp>
      <p:sp>
        <p:nvSpPr>
          <p:cNvPr id="310" name="Google Shape;310;p48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¡A recargar las pilas!</a:t>
            </a:r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trike="sngStrike"/>
              <a:t>Phishing y estafas online</a:t>
            </a:r>
            <a:endParaRPr strike="sngStrike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trike="sngStrike"/>
              <a:t>Malwares</a:t>
            </a:r>
            <a:endParaRPr strike="sngStrike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Contraseñas y buenas prácticas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Privacidad y seguridad en internet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veremos en este curso?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(con explicaciones y demostraciones)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Phishing y estafas online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Malwares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Contraseñas y buenas prácticas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Privacidad y seguridad en internet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el </a:t>
            </a:r>
            <a:r>
              <a:rPr lang="es">
                <a:solidFill>
                  <a:srgbClr val="CC0000"/>
                </a:solidFill>
              </a:rPr>
              <a:t>PHISHING</a:t>
            </a:r>
            <a:r>
              <a:rPr lang="es"/>
              <a:t>?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9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phishing es una técnica para conseguir, mediante el engaño, </a:t>
            </a:r>
            <a:r>
              <a:rPr lang="es" u="sng">
                <a:solidFill>
                  <a:srgbClr val="CC0000"/>
                </a:solidFill>
              </a:rPr>
              <a:t>comprometer</a:t>
            </a:r>
            <a:r>
              <a:rPr lang="es"/>
              <a:t> a un usuario.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Y… ¿cómo es este compromiso?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Obtención de contraseñas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Información personal o privada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Acceso a uno o varios equipos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Realizar una acción no intencionada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000" y="1826050"/>
            <a:ext cx="3543299" cy="2742826"/>
          </a:xfrm>
          <a:prstGeom prst="rect">
            <a:avLst/>
          </a:prstGeom>
          <a:noFill/>
          <a:ln>
            <a:noFill/>
          </a:ln>
          <a:effectLst>
            <a:outerShdw blurRad="57150" dist="95250" dir="5400000" algn="bl" rotWithShape="0">
              <a:srgbClr val="000000">
                <a:alpha val="16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SPEARPHISHING LINK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Spearphishing Link es el phishing  más habitual de encontrar. Consiste en engañar a un usuario mediante un </a:t>
            </a:r>
            <a:r>
              <a:rPr lang="es" u="sng">
                <a:solidFill>
                  <a:srgbClr val="FF0000"/>
                </a:solidFill>
              </a:rPr>
              <a:t>enlace</a:t>
            </a:r>
            <a:r>
              <a:rPr lang="es"/>
              <a:t>. Aquí el atacante puede robar información, forzar a descargar malware u otra acción maliciosa al usuario.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425" y="2439525"/>
            <a:ext cx="4993426" cy="235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325" y="1598200"/>
            <a:ext cx="5404350" cy="17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SPEARPHISHING LINK (demo)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46" y="682800"/>
            <a:ext cx="3498206" cy="42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50" y="682798"/>
            <a:ext cx="8222525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EVITARLO?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61625" y="1381075"/>
            <a:ext cx="8520600" cy="30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Validar el remitente del correo/mensaje/etc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¿es un remitente válido? ¿es el canal de comunicación habitual o esperado?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Verificar el motivo/contenido del mensaje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lang="es">
                <a:solidFill>
                  <a:srgbClr val="FF0000"/>
                </a:solidFill>
              </a:rPr>
              <a:t>¿tiene sentido que esa persona o empresa nos envíe la información que envía?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Comprobar que el sitio al que nos lleva el link, es el sitio de confianza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0000"/>
                </a:solidFill>
              </a:rPr>
              <a:t>¿el dominio es el real? ¿Esta bien puesto el certificado? ¿Cómo es la url?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SPEARPHISHING ATTACHMENT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86625" y="1152475"/>
            <a:ext cx="439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Spearphishing Attachment, a diferencia del Spearphishing Link, se utiliza un archivo adjunto.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Con este archivo, malicioso, se busca conseguir comprometer o robar información del equipo del usuario víctima.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00" y="1225200"/>
            <a:ext cx="3939450" cy="248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250" y="3920090"/>
            <a:ext cx="1676250" cy="94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677" y="4093425"/>
            <a:ext cx="881850" cy="8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6625" y="3712625"/>
            <a:ext cx="745075" cy="7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8800" y="4042400"/>
            <a:ext cx="745075" cy="7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1667</Words>
  <Application>Microsoft Office PowerPoint</Application>
  <PresentationFormat>Presentación en pantalla (16:9)</PresentationFormat>
  <Paragraphs>185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Average</vt:lpstr>
      <vt:lpstr>Oswald</vt:lpstr>
      <vt:lpstr>Slate</vt:lpstr>
      <vt:lpstr>Seguridad Preventiva en Internet - Parte 1</vt:lpstr>
      <vt:lpstr>~$ whoami</vt:lpstr>
      <vt:lpstr>Overview</vt:lpstr>
      <vt:lpstr>¿Qué veremos en este curso?</vt:lpstr>
      <vt:lpstr>¿Qué es el PHISHING?</vt:lpstr>
      <vt:lpstr>SPEARPHISHING LINK</vt:lpstr>
      <vt:lpstr>SPEARPHISHING LINK (demo)</vt:lpstr>
      <vt:lpstr>¿CÓMO EVITARLO?</vt:lpstr>
      <vt:lpstr>SPEARPHISHING ATTACHMENT</vt:lpstr>
      <vt:lpstr>SPEARPHISHING ATTACHMENT (demo)</vt:lpstr>
      <vt:lpstr>¿CÓMO EVITARLO?</vt:lpstr>
      <vt:lpstr>SMISHING (SMS PHISHING)</vt:lpstr>
      <vt:lpstr>SMISHING (demo)</vt:lpstr>
      <vt:lpstr>¿CÓMO EVITARLO?</vt:lpstr>
      <vt:lpstr>VISHING (VOICE PHISHING)</vt:lpstr>
      <vt:lpstr>VISHING (demo)</vt:lpstr>
      <vt:lpstr>¿CÓMO EVITARLO?</vt:lpstr>
      <vt:lpstr>SCAM (estafas)</vt:lpstr>
      <vt:lpstr>SCAM (demo)</vt:lpstr>
      <vt:lpstr>CONSEJOS PARA NO PICAR</vt:lpstr>
      <vt:lpstr>¿Preguntas?</vt:lpstr>
      <vt:lpstr>Malware</vt:lpstr>
      <vt:lpstr>¿Qué es el MALWARE?</vt:lpstr>
      <vt:lpstr>Tipos de MALWARE</vt:lpstr>
      <vt:lpstr>TROJAN</vt:lpstr>
      <vt:lpstr>¿CÓMO EVITARLO?</vt:lpstr>
      <vt:lpstr>STEALER</vt:lpstr>
      <vt:lpstr>STEALER (demo)</vt:lpstr>
      <vt:lpstr>¿CÓMO EVITARLO?</vt:lpstr>
      <vt:lpstr>Worm (gusano)</vt:lpstr>
      <vt:lpstr>Worm (demo)</vt:lpstr>
      <vt:lpstr>Adware</vt:lpstr>
      <vt:lpstr>¿Cómo combatirlo?</vt:lpstr>
      <vt:lpstr>Minners</vt:lpstr>
      <vt:lpstr>¿Preguntas?</vt:lpstr>
      <vt:lpstr>¿Qué veremos mañana?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Seguridad Preventiva en Internet - Parte 1</dc:title>
  <cp:lastModifiedBy>secu</cp:lastModifiedBy>
  <cp:revision>3</cp:revision>
  <dcterms:modified xsi:type="dcterms:W3CDTF">2023-07-01T10:32:48Z</dcterms:modified>
</cp:coreProperties>
</file>